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76" r:id="rId3"/>
    <p:sldId id="275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6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2T23:33:05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10034 12161 0,'0'-22'74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EB6C-93D1-4874-BA49-718786567660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6E5C9-9BD1-424B-AA4C-D9A87498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2EC-5E1E-4C18-A85E-D7C29A06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D5BC-8F1A-4131-9E5B-4691652AA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8703-63F3-4DD3-A65A-48AA5BF5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2E54-2A19-4109-A872-1A1FB4C8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EBCE-866F-4696-9BA7-72547032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91D1-9757-4709-96C8-8CBAFE1C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7607-9640-4651-BA72-71CA38007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D584-8135-490D-9DE9-A4EBBC2B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3C73-78C9-423A-ACCF-E57BD18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A839-AD78-4CC6-BF6B-BA19A744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65737-2785-4884-BF6F-06BD5A259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5AD8E-8CCD-4E81-BF64-FDD0ECC3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9BB3-591E-4136-AB13-9A25420A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777E-F8C1-4C18-B84D-1646BC9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CD2A7-9861-45AA-8F62-3FF42B04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A6D3-4B59-4DA8-81C2-8030BA7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EF8B-8B13-444E-9201-735FBEE0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A4DE0-F93C-472C-A638-C653161A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D49B-0402-434B-A333-2BE46068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19F7-7D2F-4759-8DA9-6CD6F28A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8302-04D9-43F1-BCD0-5C6E7993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477C-7B39-42F9-ADE1-6326ED26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4A89-C077-44F5-8055-FBFFB851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2BC-238D-4EFA-A9DC-D2476593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99CA-6E6F-4A4E-B680-21480C52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84E7-3861-4733-B7E1-E3046EF5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2285-5236-4899-998C-09FF13A74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805AA-05CA-445E-963A-FDDFE6C15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6E624-2A2D-48C3-94A9-A96A87ED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FE908-D22B-4953-A7C0-042A4097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5404-6BB3-4C0F-B722-C4293015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80F9-9429-4705-9506-4DB9E0A8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B996-CB2B-4EB9-97A0-C34E3873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89CED-DD32-4C21-B72C-2407CCC9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6A3E8-F582-4295-B9AA-3F32E79F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51913-A78B-4DA4-A1B4-2336E0BD6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A3ACF-9928-421F-B5D0-CC4F127F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FBFCF-A933-42E7-84E1-75E2809C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527F-C47A-4D3E-B296-9A1ED035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E236-3147-44A1-90EF-67109B07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4C7F7-5DA9-49D9-9614-123852B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8E7F7-DFC0-4314-B8BD-62D784E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DFAF-4DAF-4DF9-B347-097916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A5D42-FF94-42F6-B68B-CA4D2682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53A65-A01F-4C03-9D00-8C01747A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BB97-60F8-45BB-A2AE-2F195D80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6041-F49C-4E67-8CC8-48ABC2B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8A0-1968-4CDD-B086-106F9D18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B3DA-4B82-4ACD-A0B1-45658D2F0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62EF0-9074-44A7-9985-9D36603F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3144D-2A81-41A1-BE48-AA9F92F6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212D1-306C-49D2-8BD1-7D9CCBEB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1656-B0EB-4DB0-84D9-3ECA8CF4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9F95B-C7CE-4B70-B94B-9C4AB8028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5F2B2-9F82-4CA0-AC39-4AA2A462B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B767-B47B-404C-8871-80C321B8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B677-768A-4AB7-A313-9D91B0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5BA7-43C4-4502-B2EC-7BDAF3A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4C7A4-BB67-4972-B97E-CA73B07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1E22-5F9A-4420-B819-AA055365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3C0B-C1DD-4268-82DE-4060CF86A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71C8-7FBE-4175-A291-0B1751051F6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3C3A-7438-449B-A3DB-99D7E471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1F99-7EF8-4F0D-BC69-A5828DB6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0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Search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ABDOMEN + WEIGHT + WRIST + FOREARM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BIC=717.64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</a:t>
            </a:r>
            <a:r>
              <a:rPr lang="en-US" sz="2000" dirty="0" err="1"/>
              <a:t>LogWEIGHT</a:t>
            </a:r>
            <a:r>
              <a:rPr lang="en-US" sz="2000" dirty="0"/>
              <a:t> + </a:t>
            </a:r>
            <a:r>
              <a:rPr lang="en-US" sz="2000" dirty="0" err="1"/>
              <a:t>LogWRIST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BIC=714.86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sqABDOMEN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</a:t>
            </a:r>
            <a:r>
              <a:rPr lang="en-US" sz="2000" dirty="0" err="1"/>
              <a:t>sqTHIGH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BIC=725.31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WEIGHT + 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BIC=708.82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53714CD-8B0E-4191-BABC-06679C219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63"/>
    </mc:Choice>
    <mc:Fallback xmlns="">
      <p:transition spd="slow" advTm="34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FA7-0243-2241-B8DC-A0BD35B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7" y="-1955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1D06AC-8CF0-144B-A60A-976DB9C4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25104"/>
              </p:ext>
            </p:extLst>
          </p:nvPr>
        </p:nvGraphicFramePr>
        <p:xfrm>
          <a:off x="918953" y="2887747"/>
          <a:ext cx="409563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562">
                  <a:extLst>
                    <a:ext uri="{9D8B030D-6E8A-4147-A177-3AD203B41FA5}">
                      <a16:colId xmlns:a16="http://schemas.microsoft.com/office/drawing/2014/main" val="2166841943"/>
                    </a:ext>
                  </a:extLst>
                </a:gridCol>
                <a:gridCol w="1435337">
                  <a:extLst>
                    <a:ext uri="{9D8B030D-6E8A-4147-A177-3AD203B41FA5}">
                      <a16:colId xmlns:a16="http://schemas.microsoft.com/office/drawing/2014/main" val="2320829040"/>
                    </a:ext>
                  </a:extLst>
                </a:gridCol>
                <a:gridCol w="1328731">
                  <a:extLst>
                    <a:ext uri="{9D8B030D-6E8A-4147-A177-3AD203B41FA5}">
                      <a16:colId xmlns:a16="http://schemas.microsoft.com/office/drawing/2014/main" val="3882659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Important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Variables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Bagging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Boosting: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depth=2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2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1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3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NECK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AGE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5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2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6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BICEPS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35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56D37F6-C1A0-7942-AB93-E04223B0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8" y="502919"/>
            <a:ext cx="5937850" cy="593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B0309-9B34-0349-9D59-E63A76E1677C}"/>
              </a:ext>
            </a:extLst>
          </p:cNvPr>
          <p:cNvSpPr txBox="1"/>
          <p:nvPr/>
        </p:nvSpPr>
        <p:spPr>
          <a:xfrm>
            <a:off x="569344" y="1699404"/>
            <a:ext cx="462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Bagging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Boosting:</a:t>
            </a:r>
            <a:r>
              <a:rPr lang="zh-CN" altLang="en-US" sz="2000" dirty="0"/>
              <a:t> </a:t>
            </a:r>
            <a:r>
              <a:rPr lang="en-US" altLang="zh-CN" sz="2000" dirty="0"/>
              <a:t>depth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endParaRPr lang="en-US" sz="2000" dirty="0"/>
          </a:p>
          <a:p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317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-603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41" y="1118489"/>
            <a:ext cx="11600517" cy="52823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19</a:t>
            </a:r>
            <a:r>
              <a:rPr lang="zh-CN" altLang="en-US" sz="1800" dirty="0"/>
              <a:t> </a:t>
            </a:r>
            <a:r>
              <a:rPr lang="en-US" altLang="zh-CN" sz="1800" dirty="0"/>
              <a:t>alternative</a:t>
            </a:r>
            <a:r>
              <a:rPr lang="zh-CN" altLang="en-US" sz="1800" dirty="0"/>
              <a:t> </a:t>
            </a:r>
            <a:r>
              <a:rPr lang="en-US" altLang="zh-CN" sz="1800" dirty="0"/>
              <a:t>models:</a:t>
            </a:r>
            <a:endParaRPr lang="en-US" sz="1800" dirty="0"/>
          </a:p>
          <a:p>
            <a:r>
              <a:rPr lang="en-US" sz="1800" dirty="0"/>
              <a:t>1 BODYFAT~ABDOMEN+HEIGHT+WRIST </a:t>
            </a:r>
          </a:p>
          <a:p>
            <a:r>
              <a:rPr lang="en-US" sz="1800" dirty="0"/>
              <a:t>2 BODYFAT~ABDOMEN+ADIPOSITY+HEIGHT </a:t>
            </a:r>
          </a:p>
          <a:p>
            <a:r>
              <a:rPr lang="en-US" sz="1800" dirty="0"/>
              <a:t>3 BODYFAT~ABDOMEN+WEIGHT+WRIST </a:t>
            </a:r>
          </a:p>
          <a:p>
            <a:r>
              <a:rPr lang="en-US" sz="1800" dirty="0"/>
              <a:t>4 BODYFAT~ABDOMEN+WEIGHT </a:t>
            </a:r>
          </a:p>
          <a:p>
            <a:r>
              <a:rPr lang="en-US" sz="1800" dirty="0"/>
              <a:t>5 BODYFAT~ABDOMEN </a:t>
            </a:r>
          </a:p>
          <a:p>
            <a:r>
              <a:rPr lang="en-US" sz="1800" dirty="0"/>
              <a:t>6 </a:t>
            </a:r>
            <a:r>
              <a:rPr lang="en-US" sz="1800" dirty="0" err="1"/>
              <a:t>BODYFAT~LogABDOMEN+LogHEIGHT+LogWRIST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7 </a:t>
            </a:r>
            <a:r>
              <a:rPr lang="en-US" sz="1800" dirty="0" err="1"/>
              <a:t>BODYFAT~LogABDOMEN+LogWEIGHT</a:t>
            </a:r>
            <a:endParaRPr lang="en-US" sz="1800" dirty="0"/>
          </a:p>
          <a:p>
            <a:r>
              <a:rPr lang="en-US" sz="1800" dirty="0"/>
              <a:t>8 </a:t>
            </a:r>
            <a:r>
              <a:rPr lang="en-US" sz="1800" dirty="0" err="1"/>
              <a:t>BODYFAT~LogABDOMEN</a:t>
            </a:r>
            <a:r>
              <a:rPr lang="en-US" sz="1800" dirty="0"/>
              <a:t> </a:t>
            </a:r>
          </a:p>
          <a:p>
            <a:r>
              <a:rPr lang="en-US" sz="1800" dirty="0"/>
              <a:t>9 </a:t>
            </a:r>
            <a:r>
              <a:rPr lang="en-US" sz="1800" dirty="0" err="1"/>
              <a:t>BODYFAT~sqABDOMEN+sqWEIGHT+sqTHIGH</a:t>
            </a:r>
            <a:r>
              <a:rPr lang="en-US" sz="1800" dirty="0"/>
              <a:t> </a:t>
            </a:r>
          </a:p>
          <a:p>
            <a:r>
              <a:rPr lang="en-US" sz="1800" dirty="0"/>
              <a:t>10 </a:t>
            </a:r>
            <a:r>
              <a:rPr lang="en-US" sz="1800" dirty="0" err="1"/>
              <a:t>BODYFAT~sqABDOMEN+sqWEIGHT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11 </a:t>
            </a:r>
            <a:r>
              <a:rPr lang="en-US" sz="1800" dirty="0" err="1"/>
              <a:t>BODYFAT~sqABDOMEN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12 </a:t>
            </a:r>
            <a:r>
              <a:rPr lang="en-US" sz="1800" dirty="0" err="1"/>
              <a:t>BODYFAT~sqWRIST+sqWEIGHT+ABDOMEN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13 </a:t>
            </a:r>
            <a:r>
              <a:rPr lang="en-US" sz="1800" dirty="0" err="1"/>
              <a:t>BODYFAT~ABDOMEN+sqWEIGHT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14 BODYFAT~ABDOMEN+WEIGHT+WRIST+FOREARM </a:t>
            </a:r>
          </a:p>
          <a:p>
            <a:r>
              <a:rPr lang="en-US" sz="1800" dirty="0"/>
              <a:t>15 </a:t>
            </a:r>
            <a:r>
              <a:rPr lang="en-US" sz="1800" dirty="0" err="1"/>
              <a:t>BODYFAT~LogABDOMEN+LogWEIGHT+LogWRIST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16 </a:t>
            </a:r>
            <a:r>
              <a:rPr lang="en-US" sz="1800" dirty="0" err="1"/>
              <a:t>BODYFAT~LogABDOMEN+WEIGHT+WRIST</a:t>
            </a:r>
            <a:r>
              <a:rPr lang="en-US" sz="1800" dirty="0"/>
              <a:t> </a:t>
            </a:r>
          </a:p>
          <a:p>
            <a:r>
              <a:rPr lang="en-US" sz="1800" dirty="0"/>
              <a:t>17 </a:t>
            </a:r>
            <a:r>
              <a:rPr lang="en-US" sz="1800" dirty="0" err="1"/>
              <a:t>BODYFAT~LogHEIGHT+LogNECK+LogABDOMEN+LogWRIST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18 </a:t>
            </a:r>
            <a:r>
              <a:rPr lang="en-US" sz="1800" dirty="0" err="1"/>
              <a:t>BODYFAT~sqWEIGHT+sqABDOMEN+sqFOREARM+sqWRIST</a:t>
            </a:r>
            <a:r>
              <a:rPr lang="en-US" sz="1800" dirty="0"/>
              <a:t> </a:t>
            </a:r>
          </a:p>
          <a:p>
            <a:r>
              <a:rPr lang="en-US" sz="1800" dirty="0"/>
              <a:t>19 </a:t>
            </a:r>
            <a:r>
              <a:rPr lang="en-US" sz="1800" dirty="0" err="1"/>
              <a:t>BODYFAT~ABDOMEN+THIGH+WRIST+LogAGE+LogTHIGH</a:t>
            </a:r>
            <a:endParaRPr lang="en-US" sz="1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18F037-D620-44CF-9634-AC9CEE2BF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1"/>
    </mc:Choice>
    <mc:Fallback xmlns="">
      <p:transition spd="slow" advTm="10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279854"/>
            <a:ext cx="10515600" cy="50321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br>
              <a:rPr lang="en-US" altLang="zh-CN" dirty="0"/>
            </a:b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6359"/>
              </p:ext>
            </p:extLst>
          </p:nvPr>
        </p:nvGraphicFramePr>
        <p:xfrm>
          <a:off x="398252" y="1608614"/>
          <a:ext cx="10780776" cy="464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BODYFAT~LogHEIGHT+LogNECK+LogABDOMEN+LogWRIST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3.976405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0.7392734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BODYFAT~sqWRIST+sqWEIGHT+ABDOMEN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0.7384296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93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BODYFAT~LogABDOMEN+LogHEIGHT+LogWRIST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4.003707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0.7335260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4.059024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0.7270816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4.110360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0.7245327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BODYFAT~ABDOMEN+HEIGHT+WRIST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4.139776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BODYFAT~sqWEIGHT+sqABDOMEN+sqFOREARM+sqWRIST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4.109423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0.7219854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BODYFAT~sqABDOMEN+sqWEIGHT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4.174410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BODYFAT~ABDOMEN+ADIPOSITY+HEIGHT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4.183036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0.7144738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4.690806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0.6615653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14:cNvPr>
              <p14:cNvContentPartPr/>
              <p14:nvPr/>
            </p14:nvContentPartPr>
            <p14:xfrm>
              <a:off x="3612240" y="4370040"/>
              <a:ext cx="36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4360680"/>
                <a:ext cx="1908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333E3D-3C71-4BB0-BEFF-878FB58A5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3242D-EF20-654B-B1FC-7D0F0E11A57B}"/>
              </a:ext>
            </a:extLst>
          </p:cNvPr>
          <p:cNvSpPr txBox="1"/>
          <p:nvPr/>
        </p:nvSpPr>
        <p:spPr>
          <a:xfrm>
            <a:off x="303361" y="783064"/>
            <a:ext cx="1000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30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fold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validation.</a:t>
            </a:r>
            <a:br>
              <a:rPr lang="en-US" altLang="zh-CN" sz="2000" dirty="0"/>
            </a:b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root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R-squared: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7"/>
    </mc:Choice>
    <mc:Fallback xmlns="">
      <p:transition spd="slow" advTm="4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-137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8" y="1172798"/>
            <a:ext cx="5089631" cy="4512404"/>
          </a:xfrm>
        </p:spPr>
        <p:txBody>
          <a:bodyPr numCol="1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without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influential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ID39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Cook’s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initial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model: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99</a:t>
            </a:r>
            <a:r>
              <a:rPr lang="en-US" sz="2000" dirty="0"/>
              <a:t> ABDOMEN-0.</a:t>
            </a:r>
            <a:r>
              <a:rPr lang="en-US" altLang="zh-CN" sz="2000" dirty="0"/>
              <a:t>123</a:t>
            </a:r>
            <a:r>
              <a:rPr lang="en-US" sz="2000" dirty="0"/>
              <a:t> </a:t>
            </a:r>
            <a:r>
              <a:rPr lang="zh-CN" altLang="en-US" sz="2000" dirty="0"/>
              <a:t>  </a:t>
            </a:r>
            <a:r>
              <a:rPr lang="en-US" sz="2000" dirty="0"/>
              <a:t>WEIGHT-</a:t>
            </a:r>
            <a:r>
              <a:rPr lang="en-US" altLang="zh-CN" sz="2000" dirty="0"/>
              <a:t>42.27.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0.123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42.27.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0.72.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4.04.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8836"/>
              </p:ext>
            </p:extLst>
          </p:nvPr>
        </p:nvGraphicFramePr>
        <p:xfrm>
          <a:off x="5597819" y="4648200"/>
          <a:ext cx="63770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21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026543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5549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84033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</a:t>
                      </a:r>
                      <a:r>
                        <a:rPr lang="en-US" altLang="zh-CN" dirty="0"/>
                        <a:t>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altLang="zh-CN" dirty="0"/>
                        <a:t>446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r>
                        <a:rPr lang="en-US" altLang="zh-CN" dirty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  <a:r>
                        <a:rPr lang="en-US" altLang="zh-CN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C278C880-A9A8-4305-A123-EDCFBEB74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F7FC6-EFA1-0D42-AEDF-E6E6FB701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31" y="112143"/>
            <a:ext cx="4536057" cy="45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12"/>
    </mc:Choice>
    <mc:Fallback xmlns="">
      <p:transition spd="slow" advTm="28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0" y="11369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– Standardized Residuals, QQ plots for Residuals</a:t>
            </a:r>
            <a:endParaRPr lang="en-US" sz="36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448AFC4-A7F3-4085-9369-6C420C201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6137BF-455A-7140-AE8C-7153AC205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46" y="1242114"/>
            <a:ext cx="5348583" cy="534858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A2D3891-74A8-9644-BCF0-387175D7B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242114"/>
            <a:ext cx="5348584" cy="53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3"/>
    </mc:Choice>
    <mc:Fallback xmlns="">
      <p:transition spd="slow" advTm="20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4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Leverage</a:t>
            </a:r>
            <a:r>
              <a:rPr lang="zh-CN" altLang="en-US" sz="3600" dirty="0"/>
              <a:t> </a:t>
            </a:r>
            <a:r>
              <a:rPr lang="en-US" altLang="zh-CN" sz="3600" dirty="0"/>
              <a:t>Plots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ABDOMEN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797A0A-6405-4B42-89EF-D599ED661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B4505F-DF70-B149-81AF-22F5B4697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5" y="1630302"/>
            <a:ext cx="480218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2"/>
    </mc:Choice>
    <mc:Fallback xmlns="">
      <p:transition spd="slow" advTm="1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610</Words>
  <Application>Microsoft Macintosh PowerPoint</Application>
  <PresentationFormat>Widescreen</PresentationFormat>
  <Paragraphs>142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Variables Selection – Direction Search</vt:lpstr>
      <vt:lpstr>Variables Selection – Tree regression</vt:lpstr>
      <vt:lpstr>Variables Selection – Summary</vt:lpstr>
      <vt:lpstr>Model Selection  </vt:lpstr>
      <vt:lpstr>Model Diagnosis and Summary</vt:lpstr>
      <vt:lpstr>Model Diagnosis  – Standardized Residuals, QQ plots for Residuals</vt:lpstr>
      <vt:lpstr>Model Diagnosis – Leverage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Selection – Forward Direction Search</dc:title>
  <dc:creator>HanGyu KANG</dc:creator>
  <cp:lastModifiedBy>Wang Enze</cp:lastModifiedBy>
  <cp:revision>12</cp:revision>
  <dcterms:created xsi:type="dcterms:W3CDTF">2020-10-12T20:55:03Z</dcterms:created>
  <dcterms:modified xsi:type="dcterms:W3CDTF">2020-10-19T22:15:06Z</dcterms:modified>
</cp:coreProperties>
</file>